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21" r:id="rId4"/>
    <p:sldId id="318" r:id="rId5"/>
    <p:sldId id="319" r:id="rId6"/>
    <p:sldId id="320" r:id="rId7"/>
    <p:sldId id="322" r:id="rId8"/>
    <p:sldId id="323" r:id="rId9"/>
    <p:sldId id="324" r:id="rId10"/>
    <p:sldId id="325" r:id="rId11"/>
    <p:sldId id="326" r:id="rId12"/>
    <p:sldId id="327" r:id="rId13"/>
    <p:sldId id="331" r:id="rId14"/>
    <p:sldId id="328" r:id="rId15"/>
    <p:sldId id="329" r:id="rId16"/>
    <p:sldId id="33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3.4 en 3.14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/>
              <a:t>7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 maak opgave 3.15</a:t>
            </a:r>
            <a:r>
              <a:rPr lang="nl-NL" sz="2500" dirty="0"/>
              <a:t> </a:t>
            </a:r>
            <a:r>
              <a:rPr lang="nl-NL" sz="2500" dirty="0" smtClean="0"/>
              <a:t>(is ook het HW</a:t>
            </a:r>
          </a:p>
          <a:p>
            <a:r>
              <a:rPr lang="nl-NL" sz="2500" dirty="0" smtClean="0"/>
              <a:t>Eerste 3 minuten zelfstandig aan de slag.</a:t>
            </a:r>
          </a:p>
          <a:p>
            <a:r>
              <a:rPr lang="nl-NL" sz="2500" dirty="0" smtClean="0"/>
              <a:t>Opgave 3.4c vind ik incorrect, kan iemand dat toelichten?</a:t>
            </a:r>
          </a:p>
          <a:p>
            <a:r>
              <a:rPr lang="nl-NL" sz="2500" dirty="0" smtClean="0"/>
              <a:t>3.14b = lastig, kom je daar niet uit, sla die even over.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4851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784"/>
          <a:stretch/>
        </p:blipFill>
        <p:spPr>
          <a:xfrm>
            <a:off x="0" y="0"/>
            <a:ext cx="12192000" cy="4812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881"/>
          <a:stretch/>
        </p:blipFill>
        <p:spPr>
          <a:xfrm>
            <a:off x="0" y="0"/>
            <a:ext cx="12192000" cy="8783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1" b="57378"/>
          <a:stretch/>
        </p:blipFill>
        <p:spPr>
          <a:xfrm>
            <a:off x="0" y="1"/>
            <a:ext cx="12192000" cy="155207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6415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0912"/>
            <a:ext cx="12192000" cy="233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1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665"/>
          <a:stretch/>
        </p:blipFill>
        <p:spPr>
          <a:xfrm>
            <a:off x="0" y="-1"/>
            <a:ext cx="12192000" cy="79408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998"/>
          <a:stretch/>
        </p:blipFill>
        <p:spPr>
          <a:xfrm>
            <a:off x="0" y="0"/>
            <a:ext cx="12192000" cy="15159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1385"/>
          <a:stretch/>
        </p:blipFill>
        <p:spPr>
          <a:xfrm>
            <a:off x="0" y="0"/>
            <a:ext cx="12192000" cy="253866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3607"/>
          <a:stretch/>
        </p:blipFill>
        <p:spPr>
          <a:xfrm>
            <a:off x="0" y="0"/>
            <a:ext cx="12192000" cy="287554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4376"/>
          <a:stretch/>
        </p:blipFill>
        <p:spPr>
          <a:xfrm>
            <a:off x="0" y="0"/>
            <a:ext cx="12192000" cy="32846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33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Maximale omzet en maximale winst </a:t>
            </a:r>
            <a:r>
              <a:rPr lang="nl-NL" dirty="0" err="1" smtClean="0"/>
              <a:t>recap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Maximale omzet = MO = O</a:t>
            </a:r>
          </a:p>
          <a:p>
            <a:r>
              <a:rPr lang="nl-NL" sz="2500" dirty="0" smtClean="0"/>
              <a:t>Maximale winst = MO = MK</a:t>
            </a:r>
          </a:p>
          <a:p>
            <a:r>
              <a:rPr lang="nl-NL" sz="2500" dirty="0" smtClean="0"/>
              <a:t>Belangrijk je weet altijd alleen de hoeveelheden in beide gevallen.</a:t>
            </a:r>
          </a:p>
          <a:p>
            <a:r>
              <a:rPr lang="nl-NL" sz="2500" dirty="0" smtClean="0"/>
              <a:t>MO = eerste afgeleiden TO.</a:t>
            </a:r>
          </a:p>
          <a:p>
            <a:r>
              <a:rPr lang="nl-NL" sz="2500" dirty="0" smtClean="0"/>
              <a:t>MK = eerste afgeleiden TK.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3557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3.15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280905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Opgave 3.15 b is lastig, kom je daar niet uit, sla die even over.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317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9410"/>
          <a:stretch/>
        </p:blipFill>
        <p:spPr>
          <a:xfrm>
            <a:off x="0" y="0"/>
            <a:ext cx="7652084" cy="7218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652084" cy="681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3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513"/>
          <a:stretch/>
        </p:blipFill>
        <p:spPr>
          <a:xfrm>
            <a:off x="0" y="0"/>
            <a:ext cx="12192000" cy="4090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4586"/>
          <a:stretch/>
        </p:blipFill>
        <p:spPr>
          <a:xfrm>
            <a:off x="0" y="0"/>
            <a:ext cx="12192000" cy="8422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8860"/>
          <a:stretch/>
        </p:blipFill>
        <p:spPr>
          <a:xfrm>
            <a:off x="0" y="0"/>
            <a:ext cx="12192000" cy="11550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1153"/>
          <a:stretch/>
        </p:blipFill>
        <p:spPr>
          <a:xfrm>
            <a:off x="0" y="0"/>
            <a:ext cx="12192000" cy="157613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4767"/>
          <a:stretch/>
        </p:blipFill>
        <p:spPr>
          <a:xfrm>
            <a:off x="0" y="0"/>
            <a:ext cx="12192000" cy="192505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8381"/>
          <a:stretch/>
        </p:blipFill>
        <p:spPr>
          <a:xfrm>
            <a:off x="0" y="0"/>
            <a:ext cx="12192000" cy="227396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2216"/>
          <a:stretch/>
        </p:blipFill>
        <p:spPr>
          <a:xfrm>
            <a:off x="0" y="0"/>
            <a:ext cx="12192000" cy="261085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-789" t="-1982" r="789" b="31517"/>
          <a:stretch/>
        </p:blipFill>
        <p:spPr>
          <a:xfrm>
            <a:off x="-96253" y="-108284"/>
            <a:ext cx="12192000" cy="385010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46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9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les:</a:t>
            </a:r>
          </a:p>
          <a:p>
            <a:r>
              <a:rPr lang="nl-NL" sz="2500" dirty="0" smtClean="0"/>
              <a:t>Nabespreken opgave 2.12</a:t>
            </a:r>
          </a:p>
          <a:p>
            <a:r>
              <a:rPr lang="nl-NL" sz="2500" dirty="0" smtClean="0"/>
              <a:t>Markt van monopolistische concurrentie:</a:t>
            </a:r>
          </a:p>
          <a:p>
            <a:r>
              <a:rPr lang="nl-NL" sz="2500" dirty="0" smtClean="0"/>
              <a:t>Opgave 3.1 t/m 3.4 (alle vragen uit het hoofdstuk)</a:t>
            </a:r>
          </a:p>
          <a:p>
            <a:r>
              <a:rPr lang="nl-NL" sz="2500" dirty="0" smtClean="0"/>
              <a:t>Opgave 3.14 + 3.15</a:t>
            </a:r>
          </a:p>
          <a:p>
            <a:r>
              <a:rPr lang="nl-NL" sz="2500" dirty="0" smtClean="0"/>
              <a:t>3.5 = extra.</a:t>
            </a:r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7725"/>
          <a:stretch/>
        </p:blipFill>
        <p:spPr>
          <a:xfrm>
            <a:off x="0" y="0"/>
            <a:ext cx="8386011" cy="8422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0536"/>
          <a:stretch/>
        </p:blipFill>
        <p:spPr>
          <a:xfrm>
            <a:off x="0" y="0"/>
            <a:ext cx="8386011" cy="13355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2119"/>
          <a:stretch/>
        </p:blipFill>
        <p:spPr>
          <a:xfrm>
            <a:off x="0" y="0"/>
            <a:ext cx="8386011" cy="19130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8085"/>
          <a:stretch/>
        </p:blipFill>
        <p:spPr>
          <a:xfrm>
            <a:off x="0" y="0"/>
            <a:ext cx="8386011" cy="21897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4579"/>
          <a:stretch/>
        </p:blipFill>
        <p:spPr>
          <a:xfrm>
            <a:off x="0" y="0"/>
            <a:ext cx="8386011" cy="243037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9844"/>
          <a:stretch/>
        </p:blipFill>
        <p:spPr>
          <a:xfrm>
            <a:off x="0" y="0"/>
            <a:ext cx="8386011" cy="275523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3005"/>
          <a:stretch/>
        </p:blipFill>
        <p:spPr>
          <a:xfrm>
            <a:off x="0" y="0"/>
            <a:ext cx="8386011" cy="322446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1081"/>
          <a:stretch/>
        </p:blipFill>
        <p:spPr>
          <a:xfrm>
            <a:off x="0" y="0"/>
            <a:ext cx="8386011" cy="404261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4773"/>
          <a:stretch/>
        </p:blipFill>
        <p:spPr>
          <a:xfrm>
            <a:off x="0" y="0"/>
            <a:ext cx="8386011" cy="516154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2673"/>
          <a:stretch/>
        </p:blipFill>
        <p:spPr>
          <a:xfrm>
            <a:off x="0" y="0"/>
            <a:ext cx="8386011" cy="5991726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86011" cy="686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8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Toetreding: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Na verloop van tijd kan het mogelijk zijn dat concurrenten de markt van de monopolist toetreden:</a:t>
            </a:r>
          </a:p>
          <a:p>
            <a:r>
              <a:rPr lang="nl-NL" sz="2500" dirty="0" smtClean="0"/>
              <a:t>Schaalvoordelen nemen af (bijvoorbeeld door ontwikkeling nieuwe technologie)</a:t>
            </a:r>
          </a:p>
          <a:p>
            <a:r>
              <a:rPr lang="nl-NL" sz="2500" dirty="0" smtClean="0"/>
              <a:t>Octrooien verlopen</a:t>
            </a:r>
          </a:p>
          <a:p>
            <a:r>
              <a:rPr lang="nl-NL" sz="2500" dirty="0" smtClean="0"/>
              <a:t>Verzonken kosten nemen af (bijvoorbeeld de technologie nodig voor productie wordt goedkoper).</a:t>
            </a:r>
          </a:p>
          <a:p>
            <a:r>
              <a:rPr lang="nl-NL" sz="2500" dirty="0" smtClean="0"/>
              <a:t>Het wordt voor andere ondernemingen mogelijk om toe te treden.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5464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 of niet toetreden?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De toetreding van nieuwe ondernemingen is afhankelijk van de mogelijke winsten en keuzes van al aanwezige ondernemingen.</a:t>
            </a:r>
          </a:p>
          <a:p>
            <a:r>
              <a:rPr lang="nl-NL" sz="2500" dirty="0" smtClean="0"/>
              <a:t>Dit is zichtbaar gemaakt is figuur 2.2</a:t>
            </a:r>
          </a:p>
          <a:p>
            <a:r>
              <a:rPr lang="nl-NL" sz="2500" dirty="0" err="1" smtClean="0"/>
              <a:t>Roppa</a:t>
            </a:r>
            <a:r>
              <a:rPr lang="nl-NL" sz="2500" dirty="0" smtClean="0"/>
              <a:t> heeft hier de keuze van wel of niet toetreden.</a:t>
            </a:r>
          </a:p>
          <a:p>
            <a:r>
              <a:rPr lang="nl-NL" sz="2500" dirty="0" err="1" smtClean="0"/>
              <a:t>Geox</a:t>
            </a:r>
            <a:r>
              <a:rPr lang="nl-NL" sz="2500" dirty="0" smtClean="0"/>
              <a:t> heeft de keuze voor niets doen of de prijs verlagen.</a:t>
            </a:r>
          </a:p>
          <a:p>
            <a:r>
              <a:rPr lang="nl-NL" sz="2500" dirty="0" smtClean="0"/>
              <a:t>Belangrijk! In een spelboom kiest 1 persoon eerst, waarna vervolgens de ander reageert.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557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1737" y="409074"/>
            <a:ext cx="8612265" cy="1521326"/>
          </a:xfrm>
        </p:spPr>
        <p:txBody>
          <a:bodyPr/>
          <a:lstStyle/>
          <a:p>
            <a:r>
              <a:rPr lang="nl-NL" dirty="0" smtClean="0"/>
              <a:t>Markt van monopolistische concurrentie.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974559"/>
            <a:ext cx="8985244" cy="5066804"/>
          </a:xfrm>
        </p:spPr>
        <p:txBody>
          <a:bodyPr>
            <a:noAutofit/>
          </a:bodyPr>
          <a:lstStyle/>
          <a:p>
            <a:r>
              <a:rPr lang="nl-NL" sz="2500" dirty="0" smtClean="0"/>
              <a:t>Voorbeeld wat het boek gebruikt: Jeansstore, een merk spijkerbroeken aanbieder.</a:t>
            </a:r>
          </a:p>
          <a:p>
            <a:r>
              <a:rPr lang="nl-NL" sz="2500" dirty="0" smtClean="0"/>
              <a:t>Aantal </a:t>
            </a:r>
            <a:r>
              <a:rPr lang="nl-NL" sz="2500" dirty="0" smtClean="0"/>
              <a:t>aanbieders?: </a:t>
            </a:r>
          </a:p>
          <a:p>
            <a:r>
              <a:rPr lang="nl-NL" sz="2500" dirty="0" smtClean="0"/>
              <a:t>veel</a:t>
            </a:r>
            <a:endParaRPr lang="nl-NL" sz="2500" dirty="0" smtClean="0"/>
          </a:p>
          <a:p>
            <a:r>
              <a:rPr lang="nl-NL" sz="2500" dirty="0" smtClean="0"/>
              <a:t>Type </a:t>
            </a:r>
            <a:r>
              <a:rPr lang="nl-NL" sz="2500" dirty="0" smtClean="0"/>
              <a:t>product?: </a:t>
            </a:r>
          </a:p>
          <a:p>
            <a:r>
              <a:rPr lang="nl-NL" sz="2500" dirty="0" smtClean="0"/>
              <a:t>heterogeen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Toetreding?</a:t>
            </a:r>
          </a:p>
          <a:p>
            <a:r>
              <a:rPr lang="nl-NL" sz="2500" dirty="0" smtClean="0"/>
              <a:t>Vrij </a:t>
            </a:r>
            <a:r>
              <a:rPr lang="nl-NL" sz="2500" dirty="0" smtClean="0"/>
              <a:t>toe en uittreding</a:t>
            </a:r>
          </a:p>
          <a:p>
            <a:r>
              <a:rPr lang="nl-NL" sz="2500" dirty="0" smtClean="0"/>
              <a:t>Transparantie markt?</a:t>
            </a:r>
          </a:p>
          <a:p>
            <a:r>
              <a:rPr lang="nl-NL" sz="2500" dirty="0" smtClean="0"/>
              <a:t>Niet </a:t>
            </a:r>
            <a:r>
              <a:rPr lang="nl-NL" sz="2500" dirty="0" smtClean="0"/>
              <a:t>doorzichtige/transparante markt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Invloed prijs?</a:t>
            </a:r>
            <a:endParaRPr lang="nl-NL" sz="2500" dirty="0" smtClean="0"/>
          </a:p>
          <a:p>
            <a:r>
              <a:rPr lang="nl-NL" sz="2500" dirty="0" smtClean="0"/>
              <a:t>Beperkte invloed op de prijs.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3689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3.1 t/m 3.3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 maak opgave 3.4 + 3.14 en 3.15)</a:t>
            </a:r>
          </a:p>
          <a:p>
            <a:r>
              <a:rPr lang="nl-NL" sz="2500" dirty="0" smtClean="0"/>
              <a:t>Eerste 5 minuten zelfstandig aan de slag.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04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622"/>
          <a:stretch/>
        </p:blipFill>
        <p:spPr>
          <a:xfrm>
            <a:off x="0" y="0"/>
            <a:ext cx="10178716" cy="105878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341"/>
          <a:stretch/>
        </p:blipFill>
        <p:spPr>
          <a:xfrm>
            <a:off x="0" y="0"/>
            <a:ext cx="10178716" cy="19731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3517"/>
          <a:stretch/>
        </p:blipFill>
        <p:spPr>
          <a:xfrm>
            <a:off x="0" y="-1"/>
            <a:ext cx="10178716" cy="32004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3207"/>
          <a:stretch/>
        </p:blipFill>
        <p:spPr>
          <a:xfrm>
            <a:off x="0" y="0"/>
            <a:ext cx="10178716" cy="391026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7964"/>
          <a:stretch/>
        </p:blipFill>
        <p:spPr>
          <a:xfrm>
            <a:off x="0" y="0"/>
            <a:ext cx="10178716" cy="427121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4295"/>
          <a:stretch/>
        </p:blipFill>
        <p:spPr>
          <a:xfrm>
            <a:off x="0" y="-1"/>
            <a:ext cx="10178716" cy="452387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4334"/>
          <a:stretch/>
        </p:blipFill>
        <p:spPr>
          <a:xfrm>
            <a:off x="0" y="-1"/>
            <a:ext cx="10178716" cy="52096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9791"/>
          <a:stretch/>
        </p:blipFill>
        <p:spPr>
          <a:xfrm>
            <a:off x="0" y="0"/>
            <a:ext cx="10178716" cy="552249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4898"/>
          <a:stretch/>
        </p:blipFill>
        <p:spPr>
          <a:xfrm>
            <a:off x="0" y="0"/>
            <a:ext cx="10178716" cy="585938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0005"/>
          <a:stretch/>
        </p:blipFill>
        <p:spPr>
          <a:xfrm>
            <a:off x="0" y="0"/>
            <a:ext cx="10178716" cy="619626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178716" cy="688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7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6479"/>
          <a:stretch/>
        </p:blipFill>
        <p:spPr>
          <a:xfrm>
            <a:off x="0" y="0"/>
            <a:ext cx="7062537" cy="2406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62537" cy="683430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9272"/>
            <a:ext cx="12192000" cy="191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343</TotalTime>
  <Words>386</Words>
  <Application>Microsoft Office PowerPoint</Application>
  <PresentationFormat>Breedbeeld</PresentationFormat>
  <Paragraphs>78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Welkom VWO 5.</vt:lpstr>
      <vt:lpstr>Agenda:</vt:lpstr>
      <vt:lpstr>PowerPoint-presentatie</vt:lpstr>
      <vt:lpstr>Toetreding:</vt:lpstr>
      <vt:lpstr>wel of niet toetreden?</vt:lpstr>
      <vt:lpstr>Markt van monopolistische concurrentie. </vt:lpstr>
      <vt:lpstr>Maak opgave 3.1 t/m 3.3</vt:lpstr>
      <vt:lpstr>PowerPoint-presentatie</vt:lpstr>
      <vt:lpstr>PowerPoint-presentatie</vt:lpstr>
      <vt:lpstr>Maak opgave 3.4 en 3.14</vt:lpstr>
      <vt:lpstr>PowerPoint-presentatie</vt:lpstr>
      <vt:lpstr>PowerPoint-presentatie</vt:lpstr>
      <vt:lpstr>Maximale omzet en maximale winst recap</vt:lpstr>
      <vt:lpstr>Maak opgave 3.15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53</cp:revision>
  <dcterms:created xsi:type="dcterms:W3CDTF">2017-08-27T09:00:36Z</dcterms:created>
  <dcterms:modified xsi:type="dcterms:W3CDTF">2017-09-14T07:16:24Z</dcterms:modified>
</cp:coreProperties>
</file>