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321" r:id="rId4"/>
    <p:sldId id="318" r:id="rId5"/>
    <p:sldId id="319" r:id="rId6"/>
    <p:sldId id="320" r:id="rId7"/>
    <p:sldId id="322" r:id="rId8"/>
    <p:sldId id="323" r:id="rId9"/>
    <p:sldId id="324" r:id="rId10"/>
    <p:sldId id="325" r:id="rId11"/>
    <p:sldId id="326" r:id="rId12"/>
    <p:sldId id="327" r:id="rId13"/>
    <p:sldId id="331" r:id="rId14"/>
    <p:sldId id="328" r:id="rId15"/>
    <p:sldId id="329" r:id="rId16"/>
    <p:sldId id="33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8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VWO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Maak opgave 3.4 en 3.14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/>
              <a:t>7</a:t>
            </a:r>
            <a:r>
              <a:rPr lang="nl-NL" sz="2500" dirty="0" smtClean="0"/>
              <a:t> minuten de tijd.</a:t>
            </a:r>
          </a:p>
          <a:p>
            <a:r>
              <a:rPr lang="nl-NL" sz="2500" dirty="0" smtClean="0"/>
              <a:t>Eerder klaar maak opgave 3.15</a:t>
            </a:r>
            <a:r>
              <a:rPr lang="nl-NL" sz="2500" dirty="0"/>
              <a:t> </a:t>
            </a:r>
            <a:r>
              <a:rPr lang="nl-NL" sz="2500" dirty="0" smtClean="0"/>
              <a:t>(is ook het HW</a:t>
            </a:r>
          </a:p>
          <a:p>
            <a:r>
              <a:rPr lang="nl-NL" sz="2500" dirty="0" smtClean="0"/>
              <a:t>Eerste 3 minuten zelfstandig aan de slag.</a:t>
            </a:r>
          </a:p>
          <a:p>
            <a:r>
              <a:rPr lang="nl-NL" sz="2500" dirty="0" smtClean="0"/>
              <a:t>Opgave 3.4c vind ik incorrect, kan iemand dat toelichten?</a:t>
            </a:r>
          </a:p>
          <a:p>
            <a:r>
              <a:rPr lang="nl-NL" sz="2500" dirty="0" smtClean="0"/>
              <a:t>3.14b = lastig, kom je daar niet uit, sla die even over.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448514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6784"/>
          <a:stretch/>
        </p:blipFill>
        <p:spPr>
          <a:xfrm>
            <a:off x="0" y="0"/>
            <a:ext cx="12192000" cy="48126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5881"/>
          <a:stretch/>
        </p:blipFill>
        <p:spPr>
          <a:xfrm>
            <a:off x="0" y="0"/>
            <a:ext cx="12192000" cy="87830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t="1" b="57378"/>
          <a:stretch/>
        </p:blipFill>
        <p:spPr>
          <a:xfrm>
            <a:off x="0" y="1"/>
            <a:ext cx="12192000" cy="155207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64150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00912"/>
            <a:ext cx="12192000" cy="2331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91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1665"/>
          <a:stretch/>
        </p:blipFill>
        <p:spPr>
          <a:xfrm>
            <a:off x="0" y="-1"/>
            <a:ext cx="12192000" cy="79408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4998"/>
          <a:stretch/>
        </p:blipFill>
        <p:spPr>
          <a:xfrm>
            <a:off x="0" y="0"/>
            <a:ext cx="12192000" cy="151598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1385"/>
          <a:stretch/>
        </p:blipFill>
        <p:spPr>
          <a:xfrm>
            <a:off x="0" y="0"/>
            <a:ext cx="12192000" cy="253866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3607"/>
          <a:stretch/>
        </p:blipFill>
        <p:spPr>
          <a:xfrm>
            <a:off x="0" y="0"/>
            <a:ext cx="12192000" cy="287554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4376"/>
          <a:stretch/>
        </p:blipFill>
        <p:spPr>
          <a:xfrm>
            <a:off x="0" y="0"/>
            <a:ext cx="12192000" cy="328462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4331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9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Maximale omzet en maximale winst </a:t>
            </a:r>
            <a:r>
              <a:rPr lang="nl-NL" dirty="0" err="1" smtClean="0"/>
              <a:t>recap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Maximale omzet = MO = O</a:t>
            </a:r>
          </a:p>
          <a:p>
            <a:r>
              <a:rPr lang="nl-NL" sz="2500" dirty="0" smtClean="0"/>
              <a:t>Maximale winst = MO = MK</a:t>
            </a:r>
          </a:p>
          <a:p>
            <a:r>
              <a:rPr lang="nl-NL" sz="2500" dirty="0" smtClean="0"/>
              <a:t>Belangrijk je weet altijd alleen de hoeveelheden in beide gevallen.</a:t>
            </a:r>
          </a:p>
          <a:p>
            <a:r>
              <a:rPr lang="nl-NL" sz="2500" dirty="0" smtClean="0"/>
              <a:t>MO = eerste afgeleiden TO.</a:t>
            </a:r>
          </a:p>
          <a:p>
            <a:r>
              <a:rPr lang="nl-NL" sz="2500" dirty="0" smtClean="0"/>
              <a:t>MK = eerste afgeleiden TK.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035574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Maak opgave 3.15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280905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Opgave 3.15 b is lastig, kom je daar niet uit, sla die even over.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3177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9410"/>
          <a:stretch/>
        </p:blipFill>
        <p:spPr>
          <a:xfrm>
            <a:off x="0" y="0"/>
            <a:ext cx="7652084" cy="72189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7652084" cy="681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835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2513"/>
          <a:stretch/>
        </p:blipFill>
        <p:spPr>
          <a:xfrm>
            <a:off x="0" y="0"/>
            <a:ext cx="12192000" cy="40907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4586"/>
          <a:stretch/>
        </p:blipFill>
        <p:spPr>
          <a:xfrm>
            <a:off x="0" y="0"/>
            <a:ext cx="12192000" cy="84221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8860"/>
          <a:stretch/>
        </p:blipFill>
        <p:spPr>
          <a:xfrm>
            <a:off x="0" y="0"/>
            <a:ext cx="12192000" cy="115503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71153"/>
          <a:stretch/>
        </p:blipFill>
        <p:spPr>
          <a:xfrm>
            <a:off x="0" y="0"/>
            <a:ext cx="12192000" cy="157613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64767"/>
          <a:stretch/>
        </p:blipFill>
        <p:spPr>
          <a:xfrm>
            <a:off x="0" y="0"/>
            <a:ext cx="12192000" cy="1925053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58381"/>
          <a:stretch/>
        </p:blipFill>
        <p:spPr>
          <a:xfrm>
            <a:off x="0" y="0"/>
            <a:ext cx="12192000" cy="2273968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52216"/>
          <a:stretch/>
        </p:blipFill>
        <p:spPr>
          <a:xfrm>
            <a:off x="0" y="0"/>
            <a:ext cx="12192000" cy="2610853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l="-789" t="-1982" r="789" b="31517"/>
          <a:stretch/>
        </p:blipFill>
        <p:spPr>
          <a:xfrm>
            <a:off x="-96253" y="-108284"/>
            <a:ext cx="12192000" cy="3850105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463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893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Terugblik vorige les:</a:t>
            </a:r>
          </a:p>
          <a:p>
            <a:r>
              <a:rPr lang="nl-NL" sz="2500" dirty="0" smtClean="0"/>
              <a:t>Nabespreken opgave 2.12</a:t>
            </a:r>
          </a:p>
          <a:p>
            <a:r>
              <a:rPr lang="nl-NL" sz="2500" dirty="0" smtClean="0"/>
              <a:t>Markt van monopolistische concurrentie:</a:t>
            </a:r>
          </a:p>
          <a:p>
            <a:r>
              <a:rPr lang="nl-NL" sz="2500" dirty="0" smtClean="0"/>
              <a:t>Opgave 3.1 t/m 3.4 (alle vragen uit het hoofdstuk)</a:t>
            </a:r>
          </a:p>
          <a:p>
            <a:r>
              <a:rPr lang="nl-NL" sz="2500" dirty="0" smtClean="0"/>
              <a:t>Opgave 3.14 + 3.15</a:t>
            </a:r>
          </a:p>
          <a:p>
            <a:r>
              <a:rPr lang="nl-NL" sz="2500" dirty="0" smtClean="0"/>
              <a:t>3.5 = extra.</a:t>
            </a:r>
          </a:p>
        </p:txBody>
      </p:sp>
    </p:spTree>
    <p:extLst>
      <p:ext uri="{BB962C8B-B14F-4D97-AF65-F5344CB8AC3E}">
        <p14:creationId xmlns:p14="http://schemas.microsoft.com/office/powerpoint/2010/main" val="28508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7725"/>
          <a:stretch/>
        </p:blipFill>
        <p:spPr>
          <a:xfrm>
            <a:off x="0" y="0"/>
            <a:ext cx="8386011" cy="84221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0536"/>
          <a:stretch/>
        </p:blipFill>
        <p:spPr>
          <a:xfrm>
            <a:off x="0" y="0"/>
            <a:ext cx="8386011" cy="133550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2119"/>
          <a:stretch/>
        </p:blipFill>
        <p:spPr>
          <a:xfrm>
            <a:off x="0" y="0"/>
            <a:ext cx="8386011" cy="191302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8085"/>
          <a:stretch/>
        </p:blipFill>
        <p:spPr>
          <a:xfrm>
            <a:off x="0" y="0"/>
            <a:ext cx="8386011" cy="218974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64579"/>
          <a:stretch/>
        </p:blipFill>
        <p:spPr>
          <a:xfrm>
            <a:off x="0" y="0"/>
            <a:ext cx="8386011" cy="243037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59844"/>
          <a:stretch/>
        </p:blipFill>
        <p:spPr>
          <a:xfrm>
            <a:off x="0" y="0"/>
            <a:ext cx="8386011" cy="275523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53005"/>
          <a:stretch/>
        </p:blipFill>
        <p:spPr>
          <a:xfrm>
            <a:off x="0" y="0"/>
            <a:ext cx="8386011" cy="3224463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41081"/>
          <a:stretch/>
        </p:blipFill>
        <p:spPr>
          <a:xfrm>
            <a:off x="0" y="0"/>
            <a:ext cx="8386011" cy="4042611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24773"/>
          <a:stretch/>
        </p:blipFill>
        <p:spPr>
          <a:xfrm>
            <a:off x="0" y="0"/>
            <a:ext cx="8386011" cy="5161547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12673"/>
          <a:stretch/>
        </p:blipFill>
        <p:spPr>
          <a:xfrm>
            <a:off x="0" y="0"/>
            <a:ext cx="8386011" cy="5991726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386011" cy="6861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986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Toetreding: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Na verloop van tijd kan het mogelijk zijn dat concurrenten de markt van de monopolist toetreden:</a:t>
            </a:r>
          </a:p>
          <a:p>
            <a:r>
              <a:rPr lang="nl-NL" sz="2500" dirty="0" smtClean="0"/>
              <a:t>Schaalvoordelen nemen af (bijvoorbeeld door ontwikkeling nieuwe technologie)</a:t>
            </a:r>
          </a:p>
          <a:p>
            <a:r>
              <a:rPr lang="nl-NL" sz="2500" dirty="0" smtClean="0"/>
              <a:t>Octrooien verlopen</a:t>
            </a:r>
          </a:p>
          <a:p>
            <a:r>
              <a:rPr lang="nl-NL" sz="2500" dirty="0" smtClean="0"/>
              <a:t>Verzonken kosten nemen af (bijvoorbeeld de technologie nodig voor productie wordt goedkoper).</a:t>
            </a:r>
          </a:p>
          <a:p>
            <a:r>
              <a:rPr lang="nl-NL" sz="2500" dirty="0" smtClean="0"/>
              <a:t>Het wordt voor andere ondernemingen mogelijk om toe te treden.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254643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 of niet toetreden?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De toetreding van nieuwe ondernemingen is afhankelijk van de mogelijke winsten en keuzes van al aanwezige ondernemingen.</a:t>
            </a:r>
          </a:p>
          <a:p>
            <a:r>
              <a:rPr lang="nl-NL" sz="2500" dirty="0" smtClean="0"/>
              <a:t>Dit is zichtbaar gemaakt is figuur 2.2</a:t>
            </a:r>
          </a:p>
          <a:p>
            <a:r>
              <a:rPr lang="nl-NL" sz="2500" dirty="0" err="1" smtClean="0"/>
              <a:t>Roppa</a:t>
            </a:r>
            <a:r>
              <a:rPr lang="nl-NL" sz="2500" dirty="0" smtClean="0"/>
              <a:t> heeft hier de keuze van wel of niet toetreden.</a:t>
            </a:r>
          </a:p>
          <a:p>
            <a:r>
              <a:rPr lang="nl-NL" sz="2500" dirty="0" err="1" smtClean="0"/>
              <a:t>Geox</a:t>
            </a:r>
            <a:r>
              <a:rPr lang="nl-NL" sz="2500" dirty="0" smtClean="0"/>
              <a:t> heeft de keuze voor niets doen of de prijs verlagen.</a:t>
            </a:r>
          </a:p>
          <a:p>
            <a:r>
              <a:rPr lang="nl-NL" sz="2500" dirty="0" smtClean="0"/>
              <a:t>Belangrijk! In een spelboom kiest 1 persoon eerst, waarna vervolgens de ander reageert.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3557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1737" y="409074"/>
            <a:ext cx="8612265" cy="1521326"/>
          </a:xfrm>
        </p:spPr>
        <p:txBody>
          <a:bodyPr/>
          <a:lstStyle/>
          <a:p>
            <a:r>
              <a:rPr lang="nl-NL" dirty="0" smtClean="0"/>
              <a:t>Markt van monopolistische concurrentie.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88758" y="974559"/>
            <a:ext cx="8985244" cy="5066804"/>
          </a:xfrm>
        </p:spPr>
        <p:txBody>
          <a:bodyPr>
            <a:noAutofit/>
          </a:bodyPr>
          <a:lstStyle/>
          <a:p>
            <a:r>
              <a:rPr lang="nl-NL" sz="2500" dirty="0" smtClean="0"/>
              <a:t>Voorbeeld wat het boek gebruikt: Jeansstore, een merk spijkerbroeken aanbieder.</a:t>
            </a:r>
          </a:p>
          <a:p>
            <a:r>
              <a:rPr lang="nl-NL" sz="2500" dirty="0" smtClean="0"/>
              <a:t>Aantal </a:t>
            </a:r>
            <a:r>
              <a:rPr lang="nl-NL" sz="2500" dirty="0" smtClean="0"/>
              <a:t>aanbieders?: </a:t>
            </a:r>
          </a:p>
          <a:p>
            <a:r>
              <a:rPr lang="nl-NL" sz="2500" dirty="0" smtClean="0"/>
              <a:t>veel</a:t>
            </a:r>
            <a:endParaRPr lang="nl-NL" sz="2500" dirty="0" smtClean="0"/>
          </a:p>
          <a:p>
            <a:r>
              <a:rPr lang="nl-NL" sz="2500" dirty="0" smtClean="0"/>
              <a:t>Type </a:t>
            </a:r>
            <a:r>
              <a:rPr lang="nl-NL" sz="2500" dirty="0" smtClean="0"/>
              <a:t>product?: </a:t>
            </a:r>
          </a:p>
          <a:p>
            <a:r>
              <a:rPr lang="nl-NL" sz="2500" dirty="0" smtClean="0"/>
              <a:t>heterogeen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Toetreding?</a:t>
            </a:r>
          </a:p>
          <a:p>
            <a:r>
              <a:rPr lang="nl-NL" sz="2500" dirty="0" smtClean="0"/>
              <a:t>Vrij </a:t>
            </a:r>
            <a:r>
              <a:rPr lang="nl-NL" sz="2500" dirty="0" smtClean="0"/>
              <a:t>toe en uittreding</a:t>
            </a:r>
          </a:p>
          <a:p>
            <a:r>
              <a:rPr lang="nl-NL" sz="2500" dirty="0" smtClean="0"/>
              <a:t>Transparantie markt?</a:t>
            </a:r>
          </a:p>
          <a:p>
            <a:r>
              <a:rPr lang="nl-NL" sz="2500" dirty="0" smtClean="0"/>
              <a:t>Niet </a:t>
            </a:r>
            <a:r>
              <a:rPr lang="nl-NL" sz="2500" dirty="0" smtClean="0"/>
              <a:t>doorzichtige/transparante markt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Invloed prijs?</a:t>
            </a:r>
            <a:endParaRPr lang="nl-NL" sz="2500" dirty="0" smtClean="0"/>
          </a:p>
          <a:p>
            <a:r>
              <a:rPr lang="nl-NL" sz="2500" dirty="0" smtClean="0"/>
              <a:t>Beperkte invloed op de prijs.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536890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Maak opgave 3.1 t/m 3.3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 maak opgave 3.4 + 3.14 en 3.15)</a:t>
            </a:r>
          </a:p>
          <a:p>
            <a:r>
              <a:rPr lang="nl-NL" sz="2500" dirty="0" smtClean="0"/>
              <a:t>Eerste 5 minuten zelfstandig aan de slag.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4049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4622"/>
          <a:stretch/>
        </p:blipFill>
        <p:spPr>
          <a:xfrm>
            <a:off x="0" y="0"/>
            <a:ext cx="10178716" cy="105878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1341"/>
          <a:stretch/>
        </p:blipFill>
        <p:spPr>
          <a:xfrm>
            <a:off x="0" y="0"/>
            <a:ext cx="10178716" cy="197318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3517"/>
          <a:stretch/>
        </p:blipFill>
        <p:spPr>
          <a:xfrm>
            <a:off x="0" y="-1"/>
            <a:ext cx="10178716" cy="320040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3207"/>
          <a:stretch/>
        </p:blipFill>
        <p:spPr>
          <a:xfrm>
            <a:off x="0" y="0"/>
            <a:ext cx="10178716" cy="391026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7964"/>
          <a:stretch/>
        </p:blipFill>
        <p:spPr>
          <a:xfrm>
            <a:off x="0" y="0"/>
            <a:ext cx="10178716" cy="427121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4295"/>
          <a:stretch/>
        </p:blipFill>
        <p:spPr>
          <a:xfrm>
            <a:off x="0" y="-1"/>
            <a:ext cx="10178716" cy="452387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4334"/>
          <a:stretch/>
        </p:blipFill>
        <p:spPr>
          <a:xfrm>
            <a:off x="0" y="-1"/>
            <a:ext cx="10178716" cy="520967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19791"/>
          <a:stretch/>
        </p:blipFill>
        <p:spPr>
          <a:xfrm>
            <a:off x="0" y="0"/>
            <a:ext cx="10178716" cy="5522496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14898"/>
          <a:stretch/>
        </p:blipFill>
        <p:spPr>
          <a:xfrm>
            <a:off x="0" y="0"/>
            <a:ext cx="10178716" cy="5859380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10005"/>
          <a:stretch/>
        </p:blipFill>
        <p:spPr>
          <a:xfrm>
            <a:off x="0" y="0"/>
            <a:ext cx="10178716" cy="6196264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0178716" cy="688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776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6479"/>
          <a:stretch/>
        </p:blipFill>
        <p:spPr>
          <a:xfrm>
            <a:off x="0" y="0"/>
            <a:ext cx="7062537" cy="24063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062537" cy="683430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929272"/>
            <a:ext cx="12192000" cy="1917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10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343</TotalTime>
  <Words>386</Words>
  <Application>Microsoft Office PowerPoint</Application>
  <PresentationFormat>Breedbeeld</PresentationFormat>
  <Paragraphs>78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Facet</vt:lpstr>
      <vt:lpstr>Welkom VWO 5.</vt:lpstr>
      <vt:lpstr>Agenda:</vt:lpstr>
      <vt:lpstr>PowerPoint-presentatie</vt:lpstr>
      <vt:lpstr>Toetreding:</vt:lpstr>
      <vt:lpstr>wel of niet toetreden?</vt:lpstr>
      <vt:lpstr>Markt van monopolistische concurrentie. </vt:lpstr>
      <vt:lpstr>Maak opgave 3.1 t/m 3.3</vt:lpstr>
      <vt:lpstr>PowerPoint-presentatie</vt:lpstr>
      <vt:lpstr>PowerPoint-presentatie</vt:lpstr>
      <vt:lpstr>Maak opgave 3.4 en 3.14</vt:lpstr>
      <vt:lpstr>PowerPoint-presentatie</vt:lpstr>
      <vt:lpstr>PowerPoint-presentatie</vt:lpstr>
      <vt:lpstr>Maximale omzet en maximale winst recap</vt:lpstr>
      <vt:lpstr>Maak opgave 3.15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Jacobs, B (Bas)</cp:lastModifiedBy>
  <cp:revision>53</cp:revision>
  <dcterms:created xsi:type="dcterms:W3CDTF">2017-08-27T09:00:36Z</dcterms:created>
  <dcterms:modified xsi:type="dcterms:W3CDTF">2017-09-14T07:16:24Z</dcterms:modified>
</cp:coreProperties>
</file>